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7" r:id="rId2"/>
    <p:sldId id="305" r:id="rId3"/>
    <p:sldId id="304" r:id="rId4"/>
    <p:sldId id="282" r:id="rId5"/>
    <p:sldId id="303" r:id="rId6"/>
    <p:sldId id="306" r:id="rId7"/>
    <p:sldId id="302" r:id="rId8"/>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11"/>
    <p:restoredTop sz="94939"/>
  </p:normalViewPr>
  <p:slideViewPr>
    <p:cSldViewPr snapToGrid="0">
      <p:cViewPr varScale="1">
        <p:scale>
          <a:sx n="160" d="100"/>
          <a:sy n="160" d="100"/>
        </p:scale>
        <p:origin x="1440"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21/2/2025</a:t>
            </a:fld>
            <a:endParaRPr lang="en-AU"/>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932783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17400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2/21/25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2/21/25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2/21/25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2/21/25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2/21/25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2/21/25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2/21/25</a:t>
            </a:fld>
            <a:endParaRPr lang="en-US"/>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2/21/25</a:t>
            </a:fld>
            <a:endParaRPr lang="en-US"/>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2/21/25</a:t>
            </a:fld>
            <a:endParaRPr lang="en-US"/>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2/21/25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2/21/25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2/21/25</a:t>
            </a:fld>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1 Thessalonians 2:17 - 3:13</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586320"/>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3200" b="1" baseline="30000" dirty="0">
                <a:solidFill>
                  <a:srgbClr val="FFFFFF"/>
                </a:solidFill>
                <a:effectLst/>
                <a:latin typeface="Times New Roman" panose="02020603050405020304" pitchFamily="18" charset="0"/>
                <a:ea typeface="Times New Roman" panose="02020603050405020304" pitchFamily="18" charset="0"/>
              </a:rPr>
              <a:t>17 </a:t>
            </a:r>
            <a:r>
              <a:rPr lang="en-AU" sz="3200" dirty="0">
                <a:solidFill>
                  <a:srgbClr val="FFFFFF"/>
                </a:solidFill>
                <a:effectLst/>
                <a:latin typeface="Times New Roman" panose="02020603050405020304" pitchFamily="18" charset="0"/>
                <a:ea typeface="Times New Roman" panose="02020603050405020304" pitchFamily="18" charset="0"/>
              </a:rPr>
              <a:t>But since we were torn away from you, brothers, for a short time, in person not in heart, we endeavoured the more eagerly and with great desire to see you face to face, </a:t>
            </a:r>
            <a:r>
              <a:rPr lang="en-AU" sz="3200" b="1" baseline="30000" dirty="0">
                <a:solidFill>
                  <a:srgbClr val="FFFFFF"/>
                </a:solidFill>
                <a:effectLst/>
                <a:latin typeface="Times New Roman" panose="02020603050405020304" pitchFamily="18" charset="0"/>
                <a:ea typeface="Times New Roman" panose="02020603050405020304" pitchFamily="18" charset="0"/>
              </a:rPr>
              <a:t>18 </a:t>
            </a:r>
            <a:r>
              <a:rPr lang="en-AU" sz="3200" dirty="0">
                <a:solidFill>
                  <a:srgbClr val="FFFFFF"/>
                </a:solidFill>
                <a:effectLst/>
                <a:latin typeface="Times New Roman" panose="02020603050405020304" pitchFamily="18" charset="0"/>
                <a:ea typeface="Times New Roman" panose="02020603050405020304" pitchFamily="18" charset="0"/>
              </a:rPr>
              <a:t>because we wanted to come to you — I, Paul, again and again — but Satan hindered us.  </a:t>
            </a:r>
            <a:r>
              <a:rPr lang="en-AU" sz="3200" b="1" baseline="30000" dirty="0">
                <a:solidFill>
                  <a:srgbClr val="FFFFFF"/>
                </a:solidFill>
                <a:effectLst/>
                <a:latin typeface="Times New Roman" panose="02020603050405020304" pitchFamily="18" charset="0"/>
                <a:ea typeface="Times New Roman" panose="02020603050405020304" pitchFamily="18" charset="0"/>
              </a:rPr>
              <a:t>19 </a:t>
            </a:r>
            <a:r>
              <a:rPr lang="en-AU" sz="3200" dirty="0">
                <a:solidFill>
                  <a:srgbClr val="FFFFFF"/>
                </a:solidFill>
                <a:effectLst/>
                <a:latin typeface="Times New Roman" panose="02020603050405020304" pitchFamily="18" charset="0"/>
                <a:ea typeface="Times New Roman" panose="02020603050405020304" pitchFamily="18" charset="0"/>
              </a:rPr>
              <a:t>For what is our hope or joy or crown of boasting before our Lord Jesus at his coming?  Is it not you?  </a:t>
            </a:r>
            <a:r>
              <a:rPr lang="en-AU" sz="3200" b="1" baseline="30000" dirty="0">
                <a:solidFill>
                  <a:srgbClr val="FFFFFF"/>
                </a:solidFill>
                <a:effectLst/>
                <a:latin typeface="Times New Roman" panose="02020603050405020304" pitchFamily="18" charset="0"/>
                <a:ea typeface="Times New Roman" panose="02020603050405020304" pitchFamily="18" charset="0"/>
              </a:rPr>
              <a:t>20 </a:t>
            </a:r>
            <a:r>
              <a:rPr lang="en-AU" sz="3200" dirty="0">
                <a:solidFill>
                  <a:srgbClr val="FFFFFF"/>
                </a:solidFill>
                <a:effectLst/>
                <a:latin typeface="Times New Roman" panose="02020603050405020304" pitchFamily="18" charset="0"/>
                <a:ea typeface="Times New Roman" panose="02020603050405020304" pitchFamily="18" charset="0"/>
              </a:rPr>
              <a:t>For you are our glory and joy.</a:t>
            </a:r>
            <a:r>
              <a:rPr lang="en-AU" sz="3200" dirty="0">
                <a:effectLst/>
              </a:rPr>
              <a:t> </a:t>
            </a:r>
            <a:endParaRPr lang="en-AU" sz="32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399482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511189"/>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800" b="1" dirty="0">
                <a:solidFill>
                  <a:srgbClr val="FFFFFF"/>
                </a:solidFill>
                <a:effectLst/>
                <a:latin typeface="Times New Roman" panose="02020603050405020304" pitchFamily="18" charset="0"/>
                <a:ea typeface="Times New Roman" panose="02020603050405020304" pitchFamily="18" charset="0"/>
              </a:rPr>
              <a:t>3 </a:t>
            </a:r>
            <a:r>
              <a:rPr lang="en-AU" sz="2800" dirty="0">
                <a:solidFill>
                  <a:srgbClr val="FFFFFF"/>
                </a:solidFill>
                <a:effectLst/>
                <a:latin typeface="Times New Roman" panose="02020603050405020304" pitchFamily="18" charset="0"/>
                <a:ea typeface="Times New Roman" panose="02020603050405020304" pitchFamily="18" charset="0"/>
              </a:rPr>
              <a:t>Therefore when we could bear it no longer, we were willing to be left behind at Athens alone, </a:t>
            </a:r>
            <a:r>
              <a:rPr lang="en-AU" sz="2800" b="1" baseline="30000" dirty="0">
                <a:solidFill>
                  <a:srgbClr val="FFFFFF"/>
                </a:solidFill>
                <a:effectLst/>
                <a:latin typeface="Times New Roman" panose="02020603050405020304" pitchFamily="18" charset="0"/>
                <a:ea typeface="Times New Roman" panose="02020603050405020304" pitchFamily="18" charset="0"/>
              </a:rPr>
              <a:t>2 </a:t>
            </a:r>
            <a:r>
              <a:rPr lang="en-AU" sz="2800" dirty="0">
                <a:solidFill>
                  <a:srgbClr val="FFFFFF"/>
                </a:solidFill>
                <a:effectLst/>
                <a:latin typeface="Times New Roman" panose="02020603050405020304" pitchFamily="18" charset="0"/>
                <a:ea typeface="Times New Roman" panose="02020603050405020304" pitchFamily="18" charset="0"/>
              </a:rPr>
              <a:t>and we sent Timothy, our brother and God’s coworker in the gospel of Christ, to establish and exhort you in your faith, </a:t>
            </a:r>
            <a:r>
              <a:rPr lang="en-AU" sz="2800" b="1" baseline="30000" dirty="0">
                <a:solidFill>
                  <a:srgbClr val="FFFFFF"/>
                </a:solidFill>
                <a:effectLst/>
                <a:latin typeface="Times New Roman" panose="02020603050405020304" pitchFamily="18" charset="0"/>
                <a:ea typeface="Times New Roman" panose="02020603050405020304" pitchFamily="18" charset="0"/>
              </a:rPr>
              <a:t>3 </a:t>
            </a:r>
            <a:r>
              <a:rPr lang="en-AU" sz="2800" dirty="0">
                <a:solidFill>
                  <a:srgbClr val="FFFFFF"/>
                </a:solidFill>
                <a:effectLst/>
                <a:latin typeface="Times New Roman" panose="02020603050405020304" pitchFamily="18" charset="0"/>
                <a:ea typeface="Times New Roman" panose="02020603050405020304" pitchFamily="18" charset="0"/>
              </a:rPr>
              <a:t>that no one be moved by these afflictions.  For you yourselves know that we are destined for this.  </a:t>
            </a:r>
            <a:r>
              <a:rPr lang="en-AU" sz="2800" b="1" baseline="30000" dirty="0">
                <a:solidFill>
                  <a:srgbClr val="FFFFFF"/>
                </a:solidFill>
                <a:effectLst/>
                <a:latin typeface="Times New Roman" panose="02020603050405020304" pitchFamily="18" charset="0"/>
                <a:ea typeface="Times New Roman" panose="02020603050405020304" pitchFamily="18" charset="0"/>
              </a:rPr>
              <a:t>4 </a:t>
            </a:r>
            <a:r>
              <a:rPr lang="en-AU" sz="2800" dirty="0">
                <a:solidFill>
                  <a:srgbClr val="FFFFFF"/>
                </a:solidFill>
                <a:effectLst/>
                <a:latin typeface="Times New Roman" panose="02020603050405020304" pitchFamily="18" charset="0"/>
                <a:ea typeface="Times New Roman" panose="02020603050405020304" pitchFamily="18" charset="0"/>
              </a:rPr>
              <a:t>For when we were with you, we kept telling you beforehand that we were to suffer affliction, just as it has come to pass, and just as you know.  </a:t>
            </a:r>
            <a:r>
              <a:rPr lang="en-AU" sz="2800" b="1" baseline="30000" dirty="0">
                <a:solidFill>
                  <a:srgbClr val="FFFFFF"/>
                </a:solidFill>
                <a:effectLst/>
                <a:latin typeface="Times New Roman" panose="02020603050405020304" pitchFamily="18" charset="0"/>
                <a:ea typeface="Times New Roman" panose="02020603050405020304" pitchFamily="18" charset="0"/>
              </a:rPr>
              <a:t>5 </a:t>
            </a:r>
            <a:r>
              <a:rPr lang="en-AU" sz="2800" dirty="0">
                <a:solidFill>
                  <a:srgbClr val="FFFFFF"/>
                </a:solidFill>
                <a:effectLst/>
                <a:latin typeface="Times New Roman" panose="02020603050405020304" pitchFamily="18" charset="0"/>
                <a:ea typeface="Times New Roman" panose="02020603050405020304" pitchFamily="18" charset="0"/>
              </a:rPr>
              <a:t>For this reason, when I could bear it no longer, I sent to learn about your faith, for fear that somehow the tempter had tempted you and our labour would be in vain.</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21777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01611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6 </a:t>
            </a:r>
            <a:r>
              <a:rPr lang="en-AU" sz="2800" dirty="0">
                <a:solidFill>
                  <a:srgbClr val="FFFFFF"/>
                </a:solidFill>
                <a:effectLst/>
                <a:latin typeface="Times New Roman" panose="02020603050405020304" pitchFamily="18" charset="0"/>
                <a:ea typeface="Times New Roman" panose="02020603050405020304" pitchFamily="18" charset="0"/>
              </a:rPr>
              <a:t>But now that Timothy has come to us from you, and has brought us the good news of your faith and love and reported that you always remember us kindly and long to see us, as we long to see you — </a:t>
            </a:r>
            <a:r>
              <a:rPr lang="en-AU" sz="2800" b="1" baseline="30000" dirty="0">
                <a:solidFill>
                  <a:srgbClr val="FFFFFF"/>
                </a:solidFill>
                <a:effectLst/>
                <a:latin typeface="Times New Roman" panose="02020603050405020304" pitchFamily="18" charset="0"/>
                <a:ea typeface="Times New Roman" panose="02020603050405020304" pitchFamily="18" charset="0"/>
              </a:rPr>
              <a:t>7 </a:t>
            </a:r>
            <a:r>
              <a:rPr lang="en-AU" sz="2800" dirty="0">
                <a:solidFill>
                  <a:srgbClr val="FFFFFF"/>
                </a:solidFill>
                <a:effectLst/>
                <a:latin typeface="Times New Roman" panose="02020603050405020304" pitchFamily="18" charset="0"/>
                <a:ea typeface="Times New Roman" panose="02020603050405020304" pitchFamily="18" charset="0"/>
              </a:rPr>
              <a:t>for this reason, brothers, in all our distress and affliction we have been comforted about you through your faith.  </a:t>
            </a:r>
            <a:r>
              <a:rPr lang="en-AU" sz="2800" b="1" baseline="30000" dirty="0">
                <a:solidFill>
                  <a:srgbClr val="FFFFFF"/>
                </a:solidFill>
                <a:effectLst/>
                <a:latin typeface="Times New Roman" panose="02020603050405020304" pitchFamily="18" charset="0"/>
                <a:ea typeface="Times New Roman" panose="02020603050405020304" pitchFamily="18" charset="0"/>
              </a:rPr>
              <a:t>8 </a:t>
            </a:r>
            <a:r>
              <a:rPr lang="en-AU" sz="2800" dirty="0">
                <a:solidFill>
                  <a:srgbClr val="FFFFFF"/>
                </a:solidFill>
                <a:effectLst/>
                <a:latin typeface="Times New Roman" panose="02020603050405020304" pitchFamily="18" charset="0"/>
                <a:ea typeface="Times New Roman" panose="02020603050405020304" pitchFamily="18" charset="0"/>
              </a:rPr>
              <a:t>For now we live, if you are standing fast in the Lord.  </a:t>
            </a:r>
            <a:r>
              <a:rPr lang="en-AU" sz="2800" b="1" baseline="30000" dirty="0">
                <a:solidFill>
                  <a:srgbClr val="FFFFFF"/>
                </a:solidFill>
                <a:effectLst/>
                <a:latin typeface="Times New Roman" panose="02020603050405020304" pitchFamily="18" charset="0"/>
                <a:ea typeface="Times New Roman" panose="02020603050405020304" pitchFamily="18" charset="0"/>
              </a:rPr>
              <a:t>9 </a:t>
            </a:r>
            <a:r>
              <a:rPr lang="en-AU" sz="2800" dirty="0">
                <a:solidFill>
                  <a:srgbClr val="FFFFFF"/>
                </a:solidFill>
                <a:effectLst/>
                <a:latin typeface="Times New Roman" panose="02020603050405020304" pitchFamily="18" charset="0"/>
                <a:ea typeface="Times New Roman" panose="02020603050405020304" pitchFamily="18" charset="0"/>
              </a:rPr>
              <a:t>For what thanksgiving can we return to God for you, for all the joy that we feel for your sake before our God, </a:t>
            </a:r>
            <a:r>
              <a:rPr lang="en-AU" sz="2800" b="1" baseline="30000" dirty="0">
                <a:solidFill>
                  <a:srgbClr val="FFFFFF"/>
                </a:solidFill>
                <a:effectLst/>
                <a:latin typeface="Times New Roman" panose="02020603050405020304" pitchFamily="18" charset="0"/>
                <a:ea typeface="Times New Roman" panose="02020603050405020304" pitchFamily="18" charset="0"/>
              </a:rPr>
              <a:t>10 </a:t>
            </a:r>
            <a:r>
              <a:rPr lang="en-AU" sz="2800" dirty="0">
                <a:solidFill>
                  <a:srgbClr val="FFFFFF"/>
                </a:solidFill>
                <a:effectLst/>
                <a:latin typeface="Times New Roman" panose="02020603050405020304" pitchFamily="18" charset="0"/>
                <a:ea typeface="Times New Roman" panose="02020603050405020304" pitchFamily="18" charset="0"/>
              </a:rPr>
              <a:t>as we pray most earnestly night and day that we may see you face to face and supply what is lacking in your faith?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7395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71513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3200" b="1" baseline="30000" dirty="0">
                <a:solidFill>
                  <a:srgbClr val="FFFFFF"/>
                </a:solidFill>
                <a:effectLst/>
                <a:latin typeface="Times New Roman" panose="02020603050405020304" pitchFamily="18" charset="0"/>
                <a:ea typeface="Times New Roman" panose="02020603050405020304" pitchFamily="18" charset="0"/>
              </a:rPr>
              <a:t>11 </a:t>
            </a:r>
            <a:r>
              <a:rPr lang="en-AU" sz="3200" dirty="0">
                <a:solidFill>
                  <a:srgbClr val="FFFFFF"/>
                </a:solidFill>
                <a:effectLst/>
                <a:latin typeface="Times New Roman" panose="02020603050405020304" pitchFamily="18" charset="0"/>
                <a:ea typeface="Times New Roman" panose="02020603050405020304" pitchFamily="18" charset="0"/>
              </a:rPr>
              <a:t>Now may our God and Father himself, and our Lord Jesus, direct our way to you, </a:t>
            </a:r>
            <a:r>
              <a:rPr lang="en-AU" sz="3200" b="1" baseline="30000" dirty="0">
                <a:solidFill>
                  <a:srgbClr val="FFFFFF"/>
                </a:solidFill>
                <a:effectLst/>
                <a:latin typeface="Times New Roman" panose="02020603050405020304" pitchFamily="18" charset="0"/>
                <a:ea typeface="Times New Roman" panose="02020603050405020304" pitchFamily="18" charset="0"/>
              </a:rPr>
              <a:t>12 </a:t>
            </a:r>
            <a:r>
              <a:rPr lang="en-AU" sz="3200" dirty="0">
                <a:solidFill>
                  <a:srgbClr val="FFFFFF"/>
                </a:solidFill>
                <a:effectLst/>
                <a:latin typeface="Times New Roman" panose="02020603050405020304" pitchFamily="18" charset="0"/>
                <a:ea typeface="Times New Roman" panose="02020603050405020304" pitchFamily="18" charset="0"/>
              </a:rPr>
              <a:t>and may the Lord make you increase and abound in love for one another and for all, as we do for you, </a:t>
            </a:r>
            <a:r>
              <a:rPr lang="en-AU" sz="3200" b="1" baseline="30000" dirty="0">
                <a:solidFill>
                  <a:srgbClr val="FFFFFF"/>
                </a:solidFill>
                <a:effectLst/>
                <a:latin typeface="Times New Roman" panose="02020603050405020304" pitchFamily="18" charset="0"/>
                <a:ea typeface="Times New Roman" panose="02020603050405020304" pitchFamily="18" charset="0"/>
              </a:rPr>
              <a:t>13 </a:t>
            </a:r>
            <a:r>
              <a:rPr lang="en-AU" sz="3200" dirty="0">
                <a:solidFill>
                  <a:srgbClr val="FFFFFF"/>
                </a:solidFill>
                <a:effectLst/>
                <a:latin typeface="Times New Roman" panose="02020603050405020304" pitchFamily="18" charset="0"/>
                <a:ea typeface="Times New Roman" panose="02020603050405020304" pitchFamily="18" charset="0"/>
              </a:rPr>
              <a:t>so that he may establish your hearts blameless in holiness before our God and Father, at the coming of our Lord Jesus with all his saints. </a:t>
            </a:r>
            <a:endParaRPr lang="en-AU" sz="3200" dirty="0">
              <a:effectLst/>
              <a:latin typeface="Calibri" panose="020F0502020204030204" pitchFamily="34" charset="0"/>
              <a:ea typeface="Times New Roman" panose="02020603050405020304" pitchFamily="18" charset="0"/>
            </a:endParaRPr>
          </a:p>
          <a:p>
            <a:pPr indent="152400">
              <a:lnSpc>
                <a:spcPct val="115000"/>
              </a:lnSpc>
              <a:spcAft>
                <a:spcPts val="1000"/>
              </a:spcAft>
            </a:pPr>
            <a:r>
              <a:rPr lang="en-AU" sz="3200" dirty="0">
                <a:solidFill>
                  <a:srgbClr val="FFFFFF"/>
                </a:solidFill>
                <a:effectLst/>
                <a:latin typeface="Times New Roman" panose="02020603050405020304" pitchFamily="18" charset="0"/>
                <a:ea typeface="Times New Roman" panose="02020603050405020304" pitchFamily="18" charset="0"/>
              </a:rPr>
              <a:t> </a:t>
            </a:r>
            <a:endParaRPr lang="en-AU" sz="32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055981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0D476A1-A274-359B-BECE-8A697B2A5716}"/>
              </a:ext>
            </a:extLst>
          </p:cNvPr>
          <p:cNvSpPr txBox="1"/>
          <p:nvPr/>
        </p:nvSpPr>
        <p:spPr>
          <a:xfrm>
            <a:off x="341905" y="978051"/>
            <a:ext cx="8802095" cy="923330"/>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special bond with</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those who were instrumental in our coming to faith;</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solidFill>
                  <a:prstClr val="white"/>
                </a:solidFill>
                <a:latin typeface="Times New Roman" panose="02020603050405020304" pitchFamily="18" charset="0"/>
                <a:cs typeface="Times New Roman" panose="02020603050405020304" pitchFamily="18" charset="0"/>
              </a:rPr>
              <a:t>Love</a:t>
            </a:r>
            <a:r>
              <a:rPr lang="en-AU" dirty="0">
                <a:solidFill>
                  <a:prstClr val="white"/>
                </a:solidFill>
                <a:latin typeface="Times New Roman" panose="02020603050405020304" pitchFamily="18" charset="0"/>
                <a:cs typeface="Times New Roman" panose="02020603050405020304" pitchFamily="18" charset="0"/>
              </a:rPr>
              <a:t> within the Local Church;</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Love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the broader Christian community</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0" name="TextBox 19">
            <a:extLst>
              <a:ext uri="{FF2B5EF4-FFF2-40B4-BE49-F238E27FC236}">
                <a16:creationId xmlns:a16="http://schemas.microsoft.com/office/drawing/2014/main" id="{C955C38A-0A35-DE39-C2C8-567817FDB9F6}"/>
              </a:ext>
            </a:extLst>
          </p:cNvPr>
          <p:cNvSpPr txBox="1"/>
          <p:nvPr/>
        </p:nvSpPr>
        <p:spPr>
          <a:xfrm>
            <a:off x="87464" y="3686847"/>
            <a:ext cx="4556098" cy="1754326"/>
          </a:xfrm>
          <a:prstGeom prst="rect">
            <a:avLst/>
          </a:prstGeom>
          <a:noFill/>
          <a:ln w="12700">
            <a:solidFill>
              <a:schemeClr val="bg1"/>
            </a:solidFill>
          </a:ln>
        </p:spPr>
        <p:txBody>
          <a:bodyPr wrap="square" rtlCol="0">
            <a:spAutoFit/>
          </a:bodyPr>
          <a:lstStyle/>
          <a:p>
            <a:pPr lvl="0" algn="ctr">
              <a:defRPr/>
            </a:pPr>
            <a:r>
              <a:rPr lang="en-AU" dirty="0">
                <a:solidFill>
                  <a:srgbClr val="FFFF00"/>
                </a:solidFill>
                <a:latin typeface="Times New Roman" panose="02020603050405020304" pitchFamily="18" charset="0"/>
                <a:cs typeface="Times New Roman" panose="02020603050405020304" pitchFamily="18" charset="0"/>
              </a:rPr>
              <a:t>The Joy of a Pastor / Evangelist</a:t>
            </a:r>
          </a:p>
          <a:p>
            <a:pPr marL="285750" lvl="0" indent="-285750">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Joy of the harvest (those who come to faith)</a:t>
            </a:r>
          </a:p>
          <a:p>
            <a:pPr marL="285750" lvl="0" indent="-285750">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Joy of the development   (an increase of love;  joy;  faith;  service;  caring)</a:t>
            </a:r>
          </a:p>
          <a:p>
            <a:pPr marL="285750" lvl="0" indent="-285750">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Something to boast about </a:t>
            </a:r>
            <a:br>
              <a:rPr lang="en-AU" dirty="0">
                <a:solidFill>
                  <a:prstClr val="white"/>
                </a:solidFill>
                <a:latin typeface="Times New Roman" panose="02020603050405020304" pitchFamily="18" charset="0"/>
                <a:cs typeface="Times New Roman" panose="02020603050405020304" pitchFamily="18" charset="0"/>
              </a:rPr>
            </a:br>
            <a:r>
              <a:rPr lang="en-AU" dirty="0">
                <a:solidFill>
                  <a:prstClr val="white"/>
                </a:solidFill>
                <a:latin typeface="Times New Roman" panose="02020603050405020304" pitchFamily="18" charset="0"/>
                <a:cs typeface="Times New Roman" panose="02020603050405020304" pitchFamily="18" charset="0"/>
              </a:rPr>
              <a:t>(pride in what God has done).</a:t>
            </a:r>
          </a:p>
        </p:txBody>
      </p:sp>
      <p:sp>
        <p:nvSpPr>
          <p:cNvPr id="24" name="TextBox 23">
            <a:extLst>
              <a:ext uri="{FF2B5EF4-FFF2-40B4-BE49-F238E27FC236}">
                <a16:creationId xmlns:a16="http://schemas.microsoft.com/office/drawing/2014/main" id="{38B15CE5-C8D8-F2D0-D812-2D847E7EC70E}"/>
              </a:ext>
            </a:extLst>
          </p:cNvPr>
          <p:cNvSpPr txBox="1"/>
          <p:nvPr/>
        </p:nvSpPr>
        <p:spPr>
          <a:xfrm>
            <a:off x="0" y="372404"/>
            <a:ext cx="711074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noProof="0" dirty="0">
                <a:solidFill>
                  <a:schemeClr val="bg1"/>
                </a:solidFill>
                <a:latin typeface="Times New Roman" panose="02020603050405020304" pitchFamily="18" charset="0"/>
                <a:cs typeface="Times New Roman" panose="02020603050405020304" pitchFamily="18" charset="0"/>
              </a:rPr>
              <a:t>Paul &amp; Silas wanted to be back together with the Thessalonians</a:t>
            </a:r>
            <a:endParaRPr kumimoji="0" lang="en-AU" sz="2000" b="0"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5D91611C-D667-471D-0C57-E00B23995D5D}"/>
              </a:ext>
            </a:extLst>
          </p:cNvPr>
          <p:cNvSpPr txBox="1"/>
          <p:nvPr/>
        </p:nvSpPr>
        <p:spPr>
          <a:xfrm>
            <a:off x="0" y="0"/>
            <a:ext cx="9144000" cy="49244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2600" dirty="0">
                <a:solidFill>
                  <a:srgbClr val="FFFF00"/>
                </a:solidFill>
                <a:latin typeface="Times New Roman" panose="02020603050405020304" pitchFamily="18" charset="0"/>
                <a:cs typeface="Times New Roman" panose="02020603050405020304" pitchFamily="18" charset="0"/>
              </a:rPr>
              <a:t>The Combined Joy of the Faithful</a:t>
            </a:r>
            <a:endParaRPr kumimoji="0" lang="en-AU" sz="260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934ADDB-6106-1674-F868-398912F50459}"/>
              </a:ext>
            </a:extLst>
          </p:cNvPr>
          <p:cNvSpPr txBox="1"/>
          <p:nvPr/>
        </p:nvSpPr>
        <p:spPr>
          <a:xfrm>
            <a:off x="2592126" y="2988867"/>
            <a:ext cx="6551874" cy="338554"/>
          </a:xfrm>
          <a:prstGeom prst="rect">
            <a:avLst/>
          </a:prstGeom>
          <a:solidFill>
            <a:schemeClr val="bg1"/>
          </a:solidFill>
        </p:spPr>
        <p:txBody>
          <a:bodyPr wrap="square" rtlCol="0">
            <a:spAutoFit/>
          </a:bodyPr>
          <a:lstStyle/>
          <a:p>
            <a:pPr lvl="0">
              <a:defRPr/>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the one who endures to the end, will be saved</a:t>
            </a:r>
            <a:r>
              <a:rPr lang="en-AU" sz="1600" dirty="0">
                <a:latin typeface="Times New Roman" panose="02020603050405020304" pitchFamily="18" charset="0"/>
                <a:ea typeface="Times New Roman" panose="02020603050405020304" pitchFamily="18" charset="0"/>
              </a:rPr>
              <a:t>.”  (Matthew 10:22)</a:t>
            </a:r>
            <a:r>
              <a:rPr lang="en-AU" sz="1600" dirty="0"/>
              <a:t> </a:t>
            </a:r>
            <a:endParaRPr kumimoji="0" lang="en-US" sz="16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9" name="TextBox 8">
            <a:extLst>
              <a:ext uri="{FF2B5EF4-FFF2-40B4-BE49-F238E27FC236}">
                <a16:creationId xmlns:a16="http://schemas.microsoft.com/office/drawing/2014/main" id="{20381AFC-6603-85CD-9891-774CC0DD7CB0}"/>
              </a:ext>
            </a:extLst>
          </p:cNvPr>
          <p:cNvSpPr txBox="1"/>
          <p:nvPr/>
        </p:nvSpPr>
        <p:spPr>
          <a:xfrm>
            <a:off x="0" y="664792"/>
            <a:ext cx="711074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noProof="0" dirty="0">
                <a:solidFill>
                  <a:srgbClr val="FFFF00"/>
                </a:solidFill>
                <a:latin typeface="Times New Roman" panose="02020603050405020304" pitchFamily="18" charset="0"/>
                <a:cs typeface="Times New Roman" panose="02020603050405020304" pitchFamily="18" charset="0"/>
              </a:rPr>
              <a:t>1.  Fellowship (Where Christian Love is expressed)</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7F567C27-D951-A771-D856-736E4BB12AFE}"/>
              </a:ext>
            </a:extLst>
          </p:cNvPr>
          <p:cNvSpPr txBox="1"/>
          <p:nvPr/>
        </p:nvSpPr>
        <p:spPr>
          <a:xfrm>
            <a:off x="15902" y="1809780"/>
            <a:ext cx="8674874"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noProof="0" dirty="0">
                <a:solidFill>
                  <a:srgbClr val="FFFF00"/>
                </a:solidFill>
                <a:latin typeface="Times New Roman" panose="02020603050405020304" pitchFamily="18" charset="0"/>
                <a:cs typeface="Times New Roman" panose="02020603050405020304" pitchFamily="18" charset="0"/>
              </a:rPr>
              <a:t>2.  </a:t>
            </a:r>
            <a:r>
              <a:rPr lang="en-AU" sz="2000" dirty="0">
                <a:solidFill>
                  <a:srgbClr val="FFFF00"/>
                </a:solidFill>
                <a:latin typeface="Times New Roman" panose="02020603050405020304" pitchFamily="18" charset="0"/>
                <a:cs typeface="Times New Roman" panose="02020603050405020304" pitchFamily="18" charset="0"/>
              </a:rPr>
              <a:t>Encouragement to continue following Jesus (in the face of persecution)</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C08D9058-07F3-9C34-30D2-07AC3800A441}"/>
              </a:ext>
            </a:extLst>
          </p:cNvPr>
          <p:cNvSpPr txBox="1"/>
          <p:nvPr/>
        </p:nvSpPr>
        <p:spPr>
          <a:xfrm>
            <a:off x="365759" y="2123039"/>
            <a:ext cx="8778241" cy="923330"/>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spiritual battle.  Satan hindering the work of the Gospel.</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solidFill>
                  <a:prstClr val="white"/>
                </a:solidFill>
                <a:latin typeface="Times New Roman" panose="02020603050405020304" pitchFamily="18" charset="0"/>
                <a:cs typeface="Times New Roman" panose="02020603050405020304" pitchFamily="18" charset="0"/>
              </a:rPr>
              <a:t>An evangelist is not a salesman.  Proclaims the Word of God which is true.</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Count</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the cost.  Being a Christian is dangerous;  costly;  tough...</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7" name="TextBox 6">
            <a:extLst>
              <a:ext uri="{FF2B5EF4-FFF2-40B4-BE49-F238E27FC236}">
                <a16:creationId xmlns:a16="http://schemas.microsoft.com/office/drawing/2014/main" id="{0B5CF676-DBFC-6D69-4AA9-33A267C075E4}"/>
              </a:ext>
            </a:extLst>
          </p:cNvPr>
          <p:cNvSpPr txBox="1"/>
          <p:nvPr/>
        </p:nvSpPr>
        <p:spPr>
          <a:xfrm>
            <a:off x="7951" y="3304626"/>
            <a:ext cx="8674874"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noProof="0" dirty="0">
                <a:solidFill>
                  <a:srgbClr val="FFFF00"/>
                </a:solidFill>
                <a:latin typeface="Times New Roman" panose="02020603050405020304" pitchFamily="18" charset="0"/>
                <a:cs typeface="Times New Roman" panose="02020603050405020304" pitchFamily="18" charset="0"/>
              </a:rPr>
              <a:t>3.  More than “conversion”.  A life of discipleship / being established in the faith</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C3DC0920-402C-A04D-003C-AA807B7897BF}"/>
              </a:ext>
            </a:extLst>
          </p:cNvPr>
          <p:cNvSpPr txBox="1"/>
          <p:nvPr/>
        </p:nvSpPr>
        <p:spPr>
          <a:xfrm>
            <a:off x="4742952" y="3695567"/>
            <a:ext cx="4301657" cy="1477328"/>
          </a:xfrm>
          <a:prstGeom prst="rect">
            <a:avLst/>
          </a:prstGeom>
          <a:noFill/>
          <a:ln w="12700">
            <a:solidFill>
              <a:schemeClr val="bg1"/>
            </a:solidFill>
          </a:ln>
        </p:spPr>
        <p:txBody>
          <a:bodyPr wrap="square" rtlCol="0">
            <a:spAutoFit/>
          </a:bodyPr>
          <a:lstStyle/>
          <a:p>
            <a:pPr lvl="0" algn="ctr">
              <a:defRPr/>
            </a:pPr>
            <a:r>
              <a:rPr lang="en-AU" dirty="0">
                <a:solidFill>
                  <a:srgbClr val="FFFF00"/>
                </a:solidFill>
                <a:latin typeface="Times New Roman" panose="02020603050405020304" pitchFamily="18" charset="0"/>
                <a:cs typeface="Times New Roman" panose="02020603050405020304" pitchFamily="18" charset="0"/>
              </a:rPr>
              <a:t>Prayer</a:t>
            </a:r>
          </a:p>
          <a:p>
            <a:pPr marL="285750" lvl="0" indent="-285750">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Addressed to The Father &amp; The Son</a:t>
            </a:r>
          </a:p>
          <a:p>
            <a:pPr marL="285750" lvl="0" indent="-285750">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Humility in prayer.  We do not put ourselves in the place of God.</a:t>
            </a:r>
          </a:p>
          <a:p>
            <a:pPr marL="285750" lvl="0" indent="-285750">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Lord, “</a:t>
            </a:r>
            <a:r>
              <a:rPr lang="en-AU" u="sng" dirty="0">
                <a:solidFill>
                  <a:prstClr val="white"/>
                </a:solidFill>
                <a:latin typeface="Times New Roman" panose="02020603050405020304" pitchFamily="18" charset="0"/>
                <a:cs typeface="Times New Roman" panose="02020603050405020304" pitchFamily="18" charset="0"/>
              </a:rPr>
              <a:t>May</a:t>
            </a:r>
            <a:r>
              <a:rPr lang="en-AU" dirty="0">
                <a:solidFill>
                  <a:prstClr val="white"/>
                </a:solidFill>
                <a:latin typeface="Times New Roman" panose="02020603050405020304" pitchFamily="18" charset="0"/>
                <a:cs typeface="Times New Roman" panose="02020603050405020304" pitchFamily="18" charset="0"/>
              </a:rPr>
              <a:t> You do this”.</a:t>
            </a:r>
          </a:p>
        </p:txBody>
      </p:sp>
    </p:spTree>
    <p:extLst>
      <p:ext uri="{BB962C8B-B14F-4D97-AF65-F5344CB8AC3E}">
        <p14:creationId xmlns:p14="http://schemas.microsoft.com/office/powerpoint/2010/main" val="3036734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bg/>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
                                            <p:txEl>
                                              <p:pRg st="0" end="0"/>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
                                            <p:bg/>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
                                            <p:txEl>
                                              <p:pRg st="0" end="0"/>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0">
                                            <p:txEl>
                                              <p:pRg st="1" end="1"/>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
                                            <p:txEl>
                                              <p:pRg st="3" end="3"/>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
                                            <p:txEl>
                                              <p:pRg st="2" end="2"/>
                                            </p:txEl>
                                          </p:spTgt>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0" grpId="0" uiExpand="1" build="p" animBg="1"/>
      <p:bldP spid="24" grpId="0"/>
      <p:bldP spid="5" grpId="0" animBg="1"/>
      <p:bldP spid="9" grpId="0"/>
      <p:bldP spid="3" grpId="0"/>
      <p:bldP spid="6" grpId="0" uiExpand="1" build="p"/>
      <p:bldP spid="7" grpId="0"/>
      <p:bldP spid="10"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0D476A1-A274-359B-BECE-8A697B2A5716}"/>
              </a:ext>
            </a:extLst>
          </p:cNvPr>
          <p:cNvSpPr txBox="1"/>
          <p:nvPr/>
        </p:nvSpPr>
        <p:spPr>
          <a:xfrm>
            <a:off x="341905" y="691141"/>
            <a:ext cx="8802095" cy="646331"/>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special bond with</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those who were instrumental in our coming to faith;</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solidFill>
                  <a:prstClr val="white"/>
                </a:solidFill>
                <a:latin typeface="Times New Roman" panose="02020603050405020304" pitchFamily="18" charset="0"/>
                <a:cs typeface="Times New Roman" panose="02020603050405020304" pitchFamily="18" charset="0"/>
              </a:rPr>
              <a:t>Love</a:t>
            </a:r>
            <a:r>
              <a:rPr lang="en-AU" dirty="0">
                <a:solidFill>
                  <a:prstClr val="white"/>
                </a:solidFill>
                <a:latin typeface="Times New Roman" panose="02020603050405020304" pitchFamily="18" charset="0"/>
                <a:cs typeface="Times New Roman" panose="02020603050405020304" pitchFamily="18" charset="0"/>
              </a:rPr>
              <a:t> within the Local Church;</a:t>
            </a:r>
          </a:p>
        </p:txBody>
      </p:sp>
      <p:sp>
        <p:nvSpPr>
          <p:cNvPr id="20" name="TextBox 19">
            <a:extLst>
              <a:ext uri="{FF2B5EF4-FFF2-40B4-BE49-F238E27FC236}">
                <a16:creationId xmlns:a16="http://schemas.microsoft.com/office/drawing/2014/main" id="{C955C38A-0A35-DE39-C2C8-567817FDB9F6}"/>
              </a:ext>
            </a:extLst>
          </p:cNvPr>
          <p:cNvSpPr txBox="1"/>
          <p:nvPr/>
        </p:nvSpPr>
        <p:spPr>
          <a:xfrm>
            <a:off x="79513" y="3117470"/>
            <a:ext cx="4556098" cy="1754326"/>
          </a:xfrm>
          <a:prstGeom prst="rect">
            <a:avLst/>
          </a:prstGeom>
          <a:noFill/>
          <a:ln w="12700">
            <a:solidFill>
              <a:schemeClr val="bg1"/>
            </a:solidFill>
          </a:ln>
        </p:spPr>
        <p:txBody>
          <a:bodyPr wrap="square" rtlCol="0">
            <a:spAutoFit/>
          </a:bodyPr>
          <a:lstStyle/>
          <a:p>
            <a:pPr lvl="0" algn="ctr">
              <a:defRPr/>
            </a:pPr>
            <a:r>
              <a:rPr lang="en-AU" dirty="0">
                <a:solidFill>
                  <a:srgbClr val="FFFF00"/>
                </a:solidFill>
                <a:latin typeface="Times New Roman" panose="02020603050405020304" pitchFamily="18" charset="0"/>
                <a:cs typeface="Times New Roman" panose="02020603050405020304" pitchFamily="18" charset="0"/>
              </a:rPr>
              <a:t>The Joy of a Pastor / Evangelist</a:t>
            </a:r>
          </a:p>
          <a:p>
            <a:pPr marL="285750" lvl="0" indent="-285750">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Joy of the harvest (those who come to faith)</a:t>
            </a:r>
          </a:p>
          <a:p>
            <a:pPr marL="285750" lvl="0" indent="-285750">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Joy of the development   (an increase of love;  joy;  faith;  service;  caring)</a:t>
            </a:r>
          </a:p>
          <a:p>
            <a:pPr marL="285750" lvl="0" indent="-285750">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Something to boast about </a:t>
            </a:r>
            <a:br>
              <a:rPr lang="en-AU" dirty="0">
                <a:solidFill>
                  <a:prstClr val="white"/>
                </a:solidFill>
                <a:latin typeface="Times New Roman" panose="02020603050405020304" pitchFamily="18" charset="0"/>
                <a:cs typeface="Times New Roman" panose="02020603050405020304" pitchFamily="18" charset="0"/>
              </a:rPr>
            </a:br>
            <a:r>
              <a:rPr lang="en-AU" dirty="0">
                <a:solidFill>
                  <a:prstClr val="white"/>
                </a:solidFill>
                <a:latin typeface="Times New Roman" panose="02020603050405020304" pitchFamily="18" charset="0"/>
                <a:cs typeface="Times New Roman" panose="02020603050405020304" pitchFamily="18" charset="0"/>
              </a:rPr>
              <a:t>(pride in what God has done).</a:t>
            </a:r>
          </a:p>
        </p:txBody>
      </p:sp>
      <p:sp>
        <p:nvSpPr>
          <p:cNvPr id="2" name="TextBox 1">
            <a:extLst>
              <a:ext uri="{FF2B5EF4-FFF2-40B4-BE49-F238E27FC236}">
                <a16:creationId xmlns:a16="http://schemas.microsoft.com/office/drawing/2014/main" id="{5D91611C-D667-471D-0C57-E00B23995D5D}"/>
              </a:ext>
            </a:extLst>
          </p:cNvPr>
          <p:cNvSpPr txBox="1"/>
          <p:nvPr/>
        </p:nvSpPr>
        <p:spPr>
          <a:xfrm>
            <a:off x="0" y="0"/>
            <a:ext cx="9144000" cy="49244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2600" dirty="0">
                <a:solidFill>
                  <a:srgbClr val="FFFF00"/>
                </a:solidFill>
                <a:latin typeface="Times New Roman" panose="02020603050405020304" pitchFamily="18" charset="0"/>
                <a:cs typeface="Times New Roman" panose="02020603050405020304" pitchFamily="18" charset="0"/>
              </a:rPr>
              <a:t>The Combined Joy of the Faithful</a:t>
            </a:r>
            <a:endParaRPr kumimoji="0" lang="en-AU" sz="260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934ADDB-6106-1674-F868-398912F50459}"/>
              </a:ext>
            </a:extLst>
          </p:cNvPr>
          <p:cNvSpPr txBox="1"/>
          <p:nvPr/>
        </p:nvSpPr>
        <p:spPr>
          <a:xfrm>
            <a:off x="2576224" y="2386197"/>
            <a:ext cx="6551874" cy="338554"/>
          </a:xfrm>
          <a:prstGeom prst="rect">
            <a:avLst/>
          </a:prstGeom>
          <a:solidFill>
            <a:schemeClr val="bg1"/>
          </a:solidFill>
        </p:spPr>
        <p:txBody>
          <a:bodyPr wrap="square" rtlCol="0">
            <a:spAutoFit/>
          </a:bodyPr>
          <a:lstStyle/>
          <a:p>
            <a:pPr lvl="0">
              <a:defRPr/>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the one who endures to the end, will be saved</a:t>
            </a:r>
            <a:r>
              <a:rPr lang="en-AU" sz="1600" dirty="0">
                <a:latin typeface="Times New Roman" panose="02020603050405020304" pitchFamily="18" charset="0"/>
                <a:ea typeface="Times New Roman" panose="02020603050405020304" pitchFamily="18" charset="0"/>
              </a:rPr>
              <a:t>.”  (Matthew 10:22)</a:t>
            </a:r>
            <a:r>
              <a:rPr lang="en-AU" sz="1600" dirty="0"/>
              <a:t> </a:t>
            </a:r>
            <a:endParaRPr kumimoji="0" lang="en-US" sz="16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9" name="TextBox 8">
            <a:extLst>
              <a:ext uri="{FF2B5EF4-FFF2-40B4-BE49-F238E27FC236}">
                <a16:creationId xmlns:a16="http://schemas.microsoft.com/office/drawing/2014/main" id="{20381AFC-6603-85CD-9891-774CC0DD7CB0}"/>
              </a:ext>
            </a:extLst>
          </p:cNvPr>
          <p:cNvSpPr txBox="1"/>
          <p:nvPr/>
        </p:nvSpPr>
        <p:spPr>
          <a:xfrm>
            <a:off x="0" y="377882"/>
            <a:ext cx="711074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noProof="0" dirty="0">
                <a:solidFill>
                  <a:srgbClr val="FFFF00"/>
                </a:solidFill>
                <a:latin typeface="Times New Roman" panose="02020603050405020304" pitchFamily="18" charset="0"/>
                <a:cs typeface="Times New Roman" panose="02020603050405020304" pitchFamily="18" charset="0"/>
              </a:rPr>
              <a:t>1.  Fellowship (Where Christian Love is expressed)</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7F567C27-D951-A771-D856-736E4BB12AFE}"/>
              </a:ext>
            </a:extLst>
          </p:cNvPr>
          <p:cNvSpPr txBox="1"/>
          <p:nvPr/>
        </p:nvSpPr>
        <p:spPr>
          <a:xfrm>
            <a:off x="0" y="1207110"/>
            <a:ext cx="8674874"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noProof="0" dirty="0">
                <a:solidFill>
                  <a:srgbClr val="FFFF00"/>
                </a:solidFill>
                <a:latin typeface="Times New Roman" panose="02020603050405020304" pitchFamily="18" charset="0"/>
                <a:cs typeface="Times New Roman" panose="02020603050405020304" pitchFamily="18" charset="0"/>
              </a:rPr>
              <a:t>2.  </a:t>
            </a:r>
            <a:r>
              <a:rPr lang="en-AU" sz="2000" dirty="0">
                <a:solidFill>
                  <a:srgbClr val="FFFF00"/>
                </a:solidFill>
                <a:latin typeface="Times New Roman" panose="02020603050405020304" pitchFamily="18" charset="0"/>
                <a:cs typeface="Times New Roman" panose="02020603050405020304" pitchFamily="18" charset="0"/>
              </a:rPr>
              <a:t>Encouragement to continue following Jesus (in the face of persecution)</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C08D9058-07F3-9C34-30D2-07AC3800A441}"/>
              </a:ext>
            </a:extLst>
          </p:cNvPr>
          <p:cNvSpPr txBox="1"/>
          <p:nvPr/>
        </p:nvSpPr>
        <p:spPr>
          <a:xfrm>
            <a:off x="349857" y="1520369"/>
            <a:ext cx="8778241" cy="923330"/>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spiritual battle.  Satan hindering the work of the Gospel.</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solidFill>
                  <a:prstClr val="white"/>
                </a:solidFill>
                <a:latin typeface="Times New Roman" panose="02020603050405020304" pitchFamily="18" charset="0"/>
                <a:cs typeface="Times New Roman" panose="02020603050405020304" pitchFamily="18" charset="0"/>
              </a:rPr>
              <a:t>An evangelist is not a salesman.  Proclaims the Word of God which is true.</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Count</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the cost.  Being a Christian is dangerous;  costly;  tough...</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7" name="TextBox 6">
            <a:extLst>
              <a:ext uri="{FF2B5EF4-FFF2-40B4-BE49-F238E27FC236}">
                <a16:creationId xmlns:a16="http://schemas.microsoft.com/office/drawing/2014/main" id="{0B5CF676-DBFC-6D69-4AA9-33A267C075E4}"/>
              </a:ext>
            </a:extLst>
          </p:cNvPr>
          <p:cNvSpPr txBox="1"/>
          <p:nvPr/>
        </p:nvSpPr>
        <p:spPr>
          <a:xfrm>
            <a:off x="0" y="2735249"/>
            <a:ext cx="8674874"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noProof="0" dirty="0">
                <a:solidFill>
                  <a:srgbClr val="FFFF00"/>
                </a:solidFill>
                <a:latin typeface="Times New Roman" panose="02020603050405020304" pitchFamily="18" charset="0"/>
                <a:cs typeface="Times New Roman" panose="02020603050405020304" pitchFamily="18" charset="0"/>
              </a:rPr>
              <a:t>3.  More than “conversion”.  A life of discipleship / being established in the faith</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C3DC0920-402C-A04D-003C-AA807B7897BF}"/>
              </a:ext>
            </a:extLst>
          </p:cNvPr>
          <p:cNvSpPr txBox="1"/>
          <p:nvPr/>
        </p:nvSpPr>
        <p:spPr>
          <a:xfrm>
            <a:off x="4735001" y="3126190"/>
            <a:ext cx="4301657" cy="1754326"/>
          </a:xfrm>
          <a:prstGeom prst="rect">
            <a:avLst/>
          </a:prstGeom>
          <a:noFill/>
          <a:ln w="12700">
            <a:solidFill>
              <a:schemeClr val="bg1"/>
            </a:solidFill>
          </a:ln>
        </p:spPr>
        <p:txBody>
          <a:bodyPr wrap="square" rtlCol="0">
            <a:spAutoFit/>
          </a:bodyPr>
          <a:lstStyle/>
          <a:p>
            <a:pPr lvl="0" algn="ctr">
              <a:defRPr/>
            </a:pPr>
            <a:r>
              <a:rPr lang="en-AU" dirty="0">
                <a:solidFill>
                  <a:srgbClr val="FFFF00"/>
                </a:solidFill>
                <a:latin typeface="Times New Roman" panose="02020603050405020304" pitchFamily="18" charset="0"/>
                <a:cs typeface="Times New Roman" panose="02020603050405020304" pitchFamily="18" charset="0"/>
              </a:rPr>
              <a:t>Prayer</a:t>
            </a:r>
          </a:p>
          <a:p>
            <a:pPr marL="285750" lvl="0" indent="-285750">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Addressed to The Father &amp; The Son</a:t>
            </a:r>
          </a:p>
          <a:p>
            <a:pPr marL="285750" lvl="0" indent="-285750">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Humility in prayer.  We do not put ourselves in the place of God.</a:t>
            </a:r>
          </a:p>
          <a:p>
            <a:pPr marL="285750" lvl="0" indent="-285750">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Lord, “</a:t>
            </a:r>
            <a:r>
              <a:rPr lang="en-AU" u="sng" dirty="0">
                <a:solidFill>
                  <a:prstClr val="white"/>
                </a:solidFill>
                <a:latin typeface="Times New Roman" panose="02020603050405020304" pitchFamily="18" charset="0"/>
                <a:cs typeface="Times New Roman" panose="02020603050405020304" pitchFamily="18" charset="0"/>
              </a:rPr>
              <a:t>May</a:t>
            </a:r>
            <a:r>
              <a:rPr lang="en-AU" dirty="0">
                <a:solidFill>
                  <a:prstClr val="white"/>
                </a:solidFill>
                <a:latin typeface="Times New Roman" panose="02020603050405020304" pitchFamily="18" charset="0"/>
                <a:cs typeface="Times New Roman" panose="02020603050405020304" pitchFamily="18" charset="0"/>
              </a:rPr>
              <a:t> You do this”.</a:t>
            </a:r>
          </a:p>
          <a:p>
            <a:pPr marL="285750" lvl="0" indent="-285750">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If  the Lord’s will, He can clear the way</a:t>
            </a:r>
          </a:p>
        </p:txBody>
      </p:sp>
      <p:sp>
        <p:nvSpPr>
          <p:cNvPr id="11" name="TextBox 10">
            <a:extLst>
              <a:ext uri="{FF2B5EF4-FFF2-40B4-BE49-F238E27FC236}">
                <a16:creationId xmlns:a16="http://schemas.microsoft.com/office/drawing/2014/main" id="{22D4B142-5E93-28AD-6873-6DBA3736A5C1}"/>
              </a:ext>
            </a:extLst>
          </p:cNvPr>
          <p:cNvSpPr txBox="1"/>
          <p:nvPr/>
        </p:nvSpPr>
        <p:spPr>
          <a:xfrm>
            <a:off x="3760968" y="960889"/>
            <a:ext cx="4548146"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Love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the broader Christian community</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3" name="TextBox 12">
            <a:extLst>
              <a:ext uri="{FF2B5EF4-FFF2-40B4-BE49-F238E27FC236}">
                <a16:creationId xmlns:a16="http://schemas.microsoft.com/office/drawing/2014/main" id="{E3DF5E42-8F1E-6A0B-C1AB-A05292C9447E}"/>
              </a:ext>
            </a:extLst>
          </p:cNvPr>
          <p:cNvSpPr txBox="1"/>
          <p:nvPr/>
        </p:nvSpPr>
        <p:spPr>
          <a:xfrm>
            <a:off x="107342" y="4948291"/>
            <a:ext cx="4548146" cy="646331"/>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1.  If the Lord’s will, He can clear a way.</a:t>
            </a:r>
          </a:p>
          <a:p>
            <a:pPr marR="0" lvl="0" algn="l" defTabSz="457200" rtl="0" eaLnBrk="1" fontAlgn="auto" latinLnBrk="0" hangingPunct="1">
              <a:lnSpc>
                <a:spcPct val="100000"/>
              </a:lnSpc>
              <a:spcBef>
                <a:spcPts val="0"/>
              </a:spcBef>
              <a:spcAft>
                <a:spcPts val="0"/>
              </a:spcAft>
              <a:buClrTx/>
              <a:buSzTx/>
              <a:tabLst/>
              <a:defRPr/>
            </a:pPr>
            <a:r>
              <a:rPr lang="en-AU" dirty="0">
                <a:solidFill>
                  <a:prstClr val="white"/>
                </a:solidFill>
                <a:latin typeface="Times New Roman" panose="02020603050405020304" pitchFamily="18" charset="0"/>
                <a:cs typeface="Times New Roman" panose="02020603050405020304" pitchFamily="18" charset="0"/>
              </a:rPr>
              <a:t>2.  God is at work when love increases.</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4" name="TextBox 13">
            <a:extLst>
              <a:ext uri="{FF2B5EF4-FFF2-40B4-BE49-F238E27FC236}">
                <a16:creationId xmlns:a16="http://schemas.microsoft.com/office/drawing/2014/main" id="{BB5A38CD-9840-3ADE-521B-DDFD9068D458}"/>
              </a:ext>
            </a:extLst>
          </p:cNvPr>
          <p:cNvSpPr txBox="1"/>
          <p:nvPr/>
        </p:nvSpPr>
        <p:spPr>
          <a:xfrm>
            <a:off x="4488512" y="4948291"/>
            <a:ext cx="4548146" cy="64633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AutoNum type="arabicPeriod" startAt="3"/>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Love of others is also the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work of God.</a:t>
            </a:r>
            <a:endParaRPr lang="en-AU" dirty="0">
              <a:solidFill>
                <a:prstClr val="white"/>
              </a:solidFill>
              <a:latin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ts val="0"/>
              </a:spcBef>
              <a:spcAft>
                <a:spcPts val="0"/>
              </a:spcAft>
              <a:buClrTx/>
              <a:buSzTx/>
              <a:buAutoNum type="arabicPeriod" startAt="3"/>
              <a:tabLst/>
              <a:defRPr/>
            </a:pPr>
            <a:r>
              <a:rPr lang="en-AU" dirty="0">
                <a:solidFill>
                  <a:prstClr val="white"/>
                </a:solidFill>
                <a:latin typeface="Times New Roman" panose="02020603050405020304" pitchFamily="18" charset="0"/>
                <a:cs typeface="Times New Roman" panose="02020603050405020304" pitchFamily="18" charset="0"/>
              </a:rPr>
              <a:t>Holiness has a lot to do with how we love</a:t>
            </a:r>
            <a:endPar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51396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4"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5108</TotalTime>
  <Words>948</Words>
  <Application>Microsoft Macintosh PowerPoint</Application>
  <PresentationFormat>On-screen Show (16:10)</PresentationFormat>
  <Paragraphs>64</Paragraphs>
  <Slides>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207</cp:revision>
  <cp:lastPrinted>2025-02-21T05:44:37Z</cp:lastPrinted>
  <dcterms:created xsi:type="dcterms:W3CDTF">2024-07-12T04:24:48Z</dcterms:created>
  <dcterms:modified xsi:type="dcterms:W3CDTF">2025-02-21T05:45:48Z</dcterms:modified>
</cp:coreProperties>
</file>